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5" r:id="rId1"/>
  </p:sldMasterIdLst>
  <p:notesMasterIdLst>
    <p:notesMasterId r:id="rId17"/>
  </p:notesMasterIdLst>
  <p:handoutMasterIdLst>
    <p:handoutMasterId r:id="rId18"/>
  </p:handoutMasterIdLst>
  <p:sldIdLst>
    <p:sldId id="473" r:id="rId2"/>
    <p:sldId id="459" r:id="rId3"/>
    <p:sldId id="460" r:id="rId4"/>
    <p:sldId id="474" r:id="rId5"/>
    <p:sldId id="475" r:id="rId6"/>
    <p:sldId id="476" r:id="rId7"/>
    <p:sldId id="461" r:id="rId8"/>
    <p:sldId id="470" r:id="rId9"/>
    <p:sldId id="465" r:id="rId10"/>
    <p:sldId id="477" r:id="rId11"/>
    <p:sldId id="478" r:id="rId12"/>
    <p:sldId id="466" r:id="rId13"/>
    <p:sldId id="479" r:id="rId14"/>
    <p:sldId id="467" r:id="rId15"/>
    <p:sldId id="480" r:id="rId16"/>
  </p:sldIdLst>
  <p:sldSz cx="9144000" cy="6858000" type="screen4x3"/>
  <p:notesSz cx="10234613" cy="7099300"/>
  <p:defaultTextStyle>
    <a:defPPr>
      <a:defRPr lang="tr-TR"/>
    </a:defPPr>
    <a:lvl1pPr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Palatino Linotype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Palatino Linotype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Palatino Linotype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Palatino Linotype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200" kern="1200">
        <a:solidFill>
          <a:schemeClr val="tx1"/>
        </a:solidFill>
        <a:latin typeface="Palatino Linotype" pitchFamily="18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chemeClr val="tx1"/>
        </a:solidFill>
        <a:latin typeface="Palatino Linotype" pitchFamily="18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chemeClr val="tx1"/>
        </a:solidFill>
        <a:latin typeface="Palatino Linotype" pitchFamily="18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chemeClr val="tx1"/>
        </a:solidFill>
        <a:latin typeface="Palatino Linotype" pitchFamily="18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chemeClr val="tx1"/>
        </a:solidFill>
        <a:latin typeface="Palatino Linotype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36">
          <p15:clr>
            <a:srgbClr val="A4A3A4"/>
          </p15:clr>
        </p15:guide>
        <p15:guide id="2" pos="32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  <a:srgbClr val="B2B2B2"/>
    <a:srgbClr val="66FF33"/>
    <a:srgbClr val="3333FF"/>
    <a:srgbClr val="990033"/>
    <a:srgbClr val="FF6600"/>
    <a:srgbClr val="FF0000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41" autoAdjust="0"/>
    <p:restoredTop sz="72115" autoAdjust="0"/>
  </p:normalViewPr>
  <p:slideViewPr>
    <p:cSldViewPr snapToGrid="0">
      <p:cViewPr varScale="1">
        <p:scale>
          <a:sx n="103" d="100"/>
          <a:sy n="103" d="100"/>
        </p:scale>
        <p:origin x="284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-1254" y="-84"/>
      </p:cViewPr>
      <p:guideLst>
        <p:guide orient="horz" pos="2236"/>
        <p:guide pos="32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Relationship Id="rId2" Type="http://schemas.openxmlformats.org/officeDocument/2006/relationships/image" Target="../media/image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charset="0"/>
              </a:defRPr>
            </a:lvl1pPr>
          </a:lstStyle>
          <a:p>
            <a:endParaRPr lang="tr-TR"/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797550" y="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charset="0"/>
              </a:defRPr>
            </a:lvl1pPr>
          </a:lstStyle>
          <a:p>
            <a:endParaRPr lang="tr-TR"/>
          </a:p>
        </p:txBody>
      </p:sp>
      <p:sp>
        <p:nvSpPr>
          <p:cNvPr id="1290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742113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charset="0"/>
              </a:defRPr>
            </a:lvl1pPr>
          </a:lstStyle>
          <a:p>
            <a:endParaRPr lang="tr-TR"/>
          </a:p>
        </p:txBody>
      </p:sp>
      <p:sp>
        <p:nvSpPr>
          <p:cNvPr id="1290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797550" y="6742113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charset="0"/>
              </a:defRPr>
            </a:lvl1pPr>
          </a:lstStyle>
          <a:p>
            <a:fld id="{3A8EFECF-824A-427C-BD9E-EC132FB23798}" type="slidenum">
              <a:rPr lang="tr-TR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735943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charset="0"/>
              </a:defRPr>
            </a:lvl1pPr>
          </a:lstStyle>
          <a:p>
            <a:endParaRPr lang="tr-TR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797550" y="0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charset="0"/>
              </a:defRPr>
            </a:lvl1pPr>
          </a:lstStyle>
          <a:p>
            <a:endParaRPr lang="tr-TR"/>
          </a:p>
        </p:txBody>
      </p:sp>
      <p:sp>
        <p:nvSpPr>
          <p:cNvPr id="798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341688" y="531813"/>
            <a:ext cx="3549650" cy="26622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798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023938" y="3371850"/>
            <a:ext cx="8186737" cy="319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smtClean="0"/>
              <a:t>Click to edit Master text styles</a:t>
            </a:r>
          </a:p>
          <a:p>
            <a:pPr lvl="1"/>
            <a:r>
              <a:rPr lang="tr-TR" smtClean="0"/>
              <a:t>Second level</a:t>
            </a:r>
          </a:p>
          <a:p>
            <a:pPr lvl="2"/>
            <a:r>
              <a:rPr lang="tr-TR" smtClean="0"/>
              <a:t>Third level</a:t>
            </a:r>
          </a:p>
          <a:p>
            <a:pPr lvl="3"/>
            <a:r>
              <a:rPr lang="tr-TR" smtClean="0"/>
              <a:t>Fourth level</a:t>
            </a:r>
          </a:p>
          <a:p>
            <a:pPr lvl="4"/>
            <a:r>
              <a:rPr lang="tr-TR" smtClean="0"/>
              <a:t>Fifth level</a:t>
            </a:r>
          </a:p>
        </p:txBody>
      </p:sp>
      <p:sp>
        <p:nvSpPr>
          <p:cNvPr id="798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742113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charset="0"/>
              </a:defRPr>
            </a:lvl1pPr>
          </a:lstStyle>
          <a:p>
            <a:endParaRPr lang="tr-TR"/>
          </a:p>
        </p:txBody>
      </p:sp>
      <p:sp>
        <p:nvSpPr>
          <p:cNvPr id="798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797550" y="6742113"/>
            <a:ext cx="4435475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charset="0"/>
              </a:defRPr>
            </a:lvl1pPr>
          </a:lstStyle>
          <a:p>
            <a:fld id="{8D75549F-A778-44F3-A391-FFB9A460E419}" type="slidenum">
              <a:rPr lang="tr-TR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281750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153843-1CF4-4938-B773-3DA6477B563D}" type="slidenum">
              <a:rPr lang="tr-TR" smtClean="0"/>
              <a:pPr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56478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DA4A9F65-E1AF-45D7-9155-5FFD08C303B0}" type="datetime1">
              <a:rPr lang="en-US" smtClean="0"/>
              <a:t>11/23/16</a:t>
            </a:fld>
            <a:endParaRPr lang="tr-TR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Lecture Notes for E Alpaydın 2010 Introduction to Machine Learning 2e © The MIT Press (V1.0)</a:t>
            </a:r>
            <a:endParaRPr lang="tr-TR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9A5268A-8994-4891-9D53-54E4D9032029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B30DD-ADEC-4FD7-BE3B-0132C4171057}" type="datetime1">
              <a:rPr lang="en-US" smtClean="0"/>
              <a:t>11/23/16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Lecture Notes for E Alpaydın 2010 Introduction to Machine Learning 2e © The MIT Press (V1.0)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6C1FA-BB52-47EA-90AA-1EE20F2130D1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AE699582-E91D-49D3-85CE-AE2ABD3F0350}" type="datetime1">
              <a:rPr lang="en-US" smtClean="0"/>
              <a:t>11/23/16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r>
              <a:rPr lang="en-US" smtClean="0"/>
              <a:t>Lecture Notes for E Alpaydın 2010 Introduction to Machine Learning 2e © The MIT Press (V1.0)</a:t>
            </a:r>
            <a:endParaRPr lang="tr-TR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EE6C2824-E746-4B32-884D-54867AF6131C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0" y="6642100"/>
            <a:ext cx="6048375" cy="2159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Lecture Notes for E Alpaydın 2010 Introduction to Machine Learning 2e © The MIT Press (V1.0)</a:t>
            </a:r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588125" y="623728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5FD0A9A8-A331-499B-BD71-1EAA1B35F319}" type="slidenum">
              <a:rPr lang="tr-TR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E4DCD-A1E8-4D91-9FCD-AC9338AB533A}" type="datetime1">
              <a:rPr lang="en-US" smtClean="0"/>
              <a:t>11/23/16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Lecture Notes for E Alpaydın 2010 Introduction to Machine Learning 2e © The MIT Press (V1.0)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DAE9BCF-8DA5-4300-A545-59BC69122664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42F3F-1A94-468B-9057-ACC17B8BF5B1}" type="datetime1">
              <a:rPr lang="en-US" smtClean="0"/>
              <a:t>11/23/16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AF6AF99F-CF4D-4266-85A7-0DFDFB224A66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Lecture Notes for E Alpaydın 2010 Introduction to Machine Learning 2e © The MIT Press (V1.0)</a:t>
            </a:r>
            <a:endParaRPr lang="tr-T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111307A5-97B9-4505-9010-F0B6177A8218}" type="datetime1">
              <a:rPr lang="en-US" smtClean="0"/>
              <a:t>11/23/16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6C41890-761A-4B15-97AB-244F19996EE5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en-US" smtClean="0"/>
              <a:t>Lecture Notes for E Alpaydın 2010 Introduction to Machine Learning 2e © The MIT Press (V1.0)</a:t>
            </a:r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A7AC7CAF-512E-4FB2-8DAC-30FB43B83C91}" type="datetime1">
              <a:rPr lang="en-US" smtClean="0"/>
              <a:t>11/23/16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BCCDAAA8-1DBC-4AB3-B3F9-692435421EB5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en-US" smtClean="0"/>
              <a:t>Lecture Notes for E Alpaydın 2010 Introduction to Machine Learning 2e © The MIT Press (V1.0)</a:t>
            </a:r>
            <a:endParaRPr lang="tr-TR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0D8EA-2D06-4DC2-8304-6401023CA9DF}" type="datetime1">
              <a:rPr lang="en-US" smtClean="0"/>
              <a:t>11/23/16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Lecture Notes for E Alpaydın 2010 Introduction to Machine Learning 2e © The MIT Press (V1.0)</a:t>
            </a:r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2BAFD7C-DEB0-42EC-93A1-A0CA306ECB52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F8D31-FC7A-41CE-A065-31465CCDF265}" type="datetime1">
              <a:rPr lang="en-US" smtClean="0"/>
              <a:t>11/23/16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Lecture Notes for E Alpaydın 2010 Introduction to Machine Learning 2e © The MIT Press (V1.0)</a:t>
            </a:r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27AEFC-8878-4C77-930F-FCF5A84E1795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3BC25-A6F0-4E78-99E3-323059B72941}" type="datetime1">
              <a:rPr lang="en-US" smtClean="0"/>
              <a:t>11/23/16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Lecture Notes for E Alpaydın 2010 Introduction to Machine Learning 2e © The MIT Press (V1.0)</a:t>
            </a:r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7F440AE-CD17-43C3-A236-1C105ED69322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A35F1D8B-5638-4AA4-B8A9-EEF40C3E29EB}" type="datetime1">
              <a:rPr lang="en-US" smtClean="0"/>
              <a:t>11/23/16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11D468E4-4F68-4A18-A60C-00BCBD77476D}" type="slidenum">
              <a:rPr lang="tr-TR" smtClean="0"/>
              <a:pPr/>
              <a:t>‹#›</a:t>
            </a:fld>
            <a:endParaRPr lang="tr-T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r>
              <a:rPr lang="en-US" smtClean="0"/>
              <a:t>Lecture Notes for E Alpaydın 2010 Introduction to Machine Learning 2e © The MIT Press (V1.0)</a:t>
            </a:r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CDA367B4-3C5C-40BC-8C1C-787143D406F9}" type="datetime1">
              <a:rPr lang="en-US" smtClean="0"/>
              <a:t>11/23/16</a:t>
            </a:fld>
            <a:endParaRPr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Lecture Notes for E Alpaydın 2010 Introduction to Machine Learning 2e © The MIT Press (V1.0)</a:t>
            </a:r>
            <a:endParaRPr lang="tr-TR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618CC858-BD9F-4EA9-AF4E-73C9EE317012}" type="slidenum">
              <a:rPr lang="tr-TR" smtClean="0"/>
              <a:pPr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5.wmf"/><Relationship Id="rId7" Type="http://schemas.openxmlformats.org/officeDocument/2006/relationships/image" Target="../media/image6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31840" y="1988840"/>
            <a:ext cx="4915272" cy="2160240"/>
          </a:xfrm>
        </p:spPr>
        <p:txBody>
          <a:bodyPr>
            <a:normAutofit fontScale="90000"/>
          </a:bodyPr>
          <a:lstStyle/>
          <a:p>
            <a:r>
              <a:rPr lang="tr-TR" i="0" dirty="0"/>
              <a:t>INTRODUCTION </a:t>
            </a:r>
            <a:r>
              <a:rPr lang="tr-TR" i="0" dirty="0" smtClean="0"/>
              <a:t/>
            </a:r>
            <a:br>
              <a:rPr lang="tr-TR" i="0" dirty="0" smtClean="0"/>
            </a:br>
            <a:r>
              <a:rPr lang="tr-TR" i="0" dirty="0" smtClean="0"/>
              <a:t>TO</a:t>
            </a:r>
            <a:r>
              <a:rPr lang="tr-TR" dirty="0" smtClean="0"/>
              <a:t> </a:t>
            </a:r>
            <a:r>
              <a:rPr lang="tr-TR" dirty="0"/>
              <a:t/>
            </a:r>
            <a:br>
              <a:rPr lang="tr-TR" dirty="0"/>
            </a:br>
            <a:r>
              <a:rPr lang="tr-TR" dirty="0"/>
              <a:t>Machine 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dirty="0" smtClean="0"/>
              <a:t>Learning</a:t>
            </a:r>
            <a:br>
              <a:rPr lang="tr-TR" dirty="0" smtClean="0"/>
            </a:br>
            <a:r>
              <a:rPr lang="tr-TR" sz="2800" dirty="0" smtClean="0"/>
              <a:t>3rd Edition</a:t>
            </a:r>
            <a:endParaRPr lang="tr-TR" sz="2800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39552" y="4149080"/>
            <a:ext cx="7344816" cy="158417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</a:pPr>
            <a:r>
              <a:rPr lang="tr-TR" sz="2400" dirty="0">
                <a:latin typeface="+mj-lt"/>
              </a:rPr>
              <a:t>ETHEM </a:t>
            </a:r>
            <a:r>
              <a:rPr lang="tr-TR" sz="2400" dirty="0" smtClean="0">
                <a:latin typeface="+mj-lt"/>
              </a:rPr>
              <a:t>ALPAYDIN</a:t>
            </a:r>
            <a:endParaRPr lang="tr-TR" sz="2400" dirty="0">
              <a:latin typeface="+mj-lt"/>
            </a:endParaRPr>
          </a:p>
          <a:p>
            <a:pPr>
              <a:lnSpc>
                <a:spcPct val="80000"/>
              </a:lnSpc>
            </a:pPr>
            <a:r>
              <a:rPr lang="tr-TR" sz="2400" dirty="0">
                <a:latin typeface="+mj-lt"/>
              </a:rPr>
              <a:t>© The MIT Press, </a:t>
            </a:r>
            <a:r>
              <a:rPr lang="tr-TR" sz="2400" dirty="0" smtClean="0">
                <a:latin typeface="+mj-lt"/>
              </a:rPr>
              <a:t>2014</a:t>
            </a:r>
            <a:endParaRPr lang="tr-TR" sz="2400" dirty="0">
              <a:latin typeface="+mj-lt"/>
            </a:endParaRPr>
          </a:p>
          <a:p>
            <a:pPr>
              <a:lnSpc>
                <a:spcPct val="80000"/>
              </a:lnSpc>
            </a:pPr>
            <a:endParaRPr lang="tr-TR" sz="1800" dirty="0">
              <a:latin typeface="+mj-lt"/>
            </a:endParaRPr>
          </a:p>
          <a:p>
            <a:pPr>
              <a:lnSpc>
                <a:spcPct val="80000"/>
              </a:lnSpc>
            </a:pPr>
            <a:r>
              <a:rPr lang="tr-TR" sz="2000" i="1" dirty="0">
                <a:latin typeface="+mj-lt"/>
              </a:rPr>
              <a:t>alpaydin@boun.edu.tr</a:t>
            </a:r>
          </a:p>
          <a:p>
            <a:pPr>
              <a:lnSpc>
                <a:spcPct val="80000"/>
              </a:lnSpc>
            </a:pPr>
            <a:r>
              <a:rPr lang="tr-TR" sz="2000" i="1" dirty="0">
                <a:latin typeface="+mj-lt"/>
              </a:rPr>
              <a:t>http://www.cmpe.boun.edu.tr/~</a:t>
            </a:r>
            <a:r>
              <a:rPr lang="tr-TR" sz="2000" i="1" dirty="0" smtClean="0">
                <a:latin typeface="+mj-lt"/>
              </a:rPr>
              <a:t>ethem/i2ml3e</a:t>
            </a:r>
            <a:endParaRPr lang="tr-TR" sz="2000" i="1" dirty="0">
              <a:latin typeface="+mj-lt"/>
            </a:endParaRPr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3131840" y="836712"/>
            <a:ext cx="4895850" cy="360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tr-TR" sz="2800" dirty="0">
                <a:solidFill>
                  <a:schemeClr val="accent3"/>
                </a:solidFill>
                <a:latin typeface="Calibri" pitchFamily="34" charset="0"/>
                <a:cs typeface="Calibri" pitchFamily="34" charset="0"/>
              </a:rPr>
              <a:t>Lecture Slides for</a:t>
            </a:r>
          </a:p>
        </p:txBody>
      </p:sp>
      <p:pic>
        <p:nvPicPr>
          <p:cNvPr id="36866" name="Picture 2" descr="http://mitpress.mit.edu/sites/default/files/imagecache/booklist_node/978026202818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908720"/>
            <a:ext cx="2095500" cy="23717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DAE9BCF-8DA5-4300-A545-59BC69122664}" type="slidenum">
              <a:rPr lang="tr-TR" smtClean="0"/>
              <a:pPr/>
              <a:t>10</a:t>
            </a:fld>
            <a:endParaRPr lang="tr-T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72" y="1516698"/>
            <a:ext cx="8531352" cy="511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57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AdaBoost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DAE9BCF-8DA5-4300-A545-59BC69122664}" type="slidenum">
              <a:rPr lang="tr-TR" smtClean="0"/>
              <a:pPr/>
              <a:t>11</a:t>
            </a:fld>
            <a:endParaRPr lang="tr-T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8104"/>
            <a:ext cx="9144000" cy="210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5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650" name="Rectangle 2"/>
          <p:cNvSpPr>
            <a:spLocks noGrp="1" noChangeArrowheads="1"/>
          </p:cNvSpPr>
          <p:nvPr>
            <p:ph type="title"/>
          </p:nvPr>
        </p:nvSpPr>
        <p:spPr>
          <a:xfrm>
            <a:off x="612648" y="228600"/>
            <a:ext cx="8153400" cy="906518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tr-TR" dirty="0"/>
              <a:t>AdaBoost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AAB7B33-0A74-43FE-AED5-36A52E4AC10F}" type="slidenum">
              <a:rPr lang="tr-TR"/>
              <a:pPr/>
              <a:t>12</a:t>
            </a:fld>
            <a:endParaRPr lang="tr-TR"/>
          </a:p>
        </p:txBody>
      </p:sp>
      <p:sp>
        <p:nvSpPr>
          <p:cNvPr id="539655" name="Rectangle 7"/>
          <p:cNvSpPr>
            <a:spLocks noGrp="1" noChangeArrowheads="1"/>
          </p:cNvSpPr>
          <p:nvPr>
            <p:ph sz="quarter" idx="1"/>
          </p:nvPr>
        </p:nvSpPr>
        <p:spPr>
          <a:xfrm>
            <a:off x="612648" y="1600200"/>
            <a:ext cx="1478911" cy="4495800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tr-TR" sz="2000" dirty="0">
                <a:solidFill>
                  <a:schemeClr val="tx2"/>
                </a:solidFill>
                <a:latin typeface="+mj-lt"/>
              </a:rPr>
              <a:t>Generate a </a:t>
            </a:r>
            <a:r>
              <a:rPr lang="tr-TR" sz="2000" dirty="0">
                <a:solidFill>
                  <a:schemeClr val="accent1"/>
                </a:solidFill>
                <a:latin typeface="+mj-lt"/>
              </a:rPr>
              <a:t>sequence</a:t>
            </a:r>
            <a:r>
              <a:rPr lang="tr-TR" sz="2000" dirty="0">
                <a:solidFill>
                  <a:schemeClr val="tx2"/>
                </a:solidFill>
                <a:latin typeface="+mj-lt"/>
              </a:rPr>
              <a:t> of base-learners each focusing on previous one’s errors</a:t>
            </a:r>
          </a:p>
          <a:p>
            <a:pPr marL="0" indent="0">
              <a:buFont typeface="Wingdings" pitchFamily="2" charset="2"/>
              <a:buNone/>
            </a:pPr>
            <a:r>
              <a:rPr lang="tr-TR" sz="2000" dirty="0">
                <a:solidFill>
                  <a:schemeClr val="tx2"/>
                </a:solidFill>
                <a:latin typeface="+mj-lt"/>
              </a:rPr>
              <a:t>(Freund and Schapire, 1996)</a:t>
            </a:r>
          </a:p>
        </p:txBody>
      </p:sp>
      <p:pic>
        <p:nvPicPr>
          <p:cNvPr id="53965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42095" y="1584105"/>
            <a:ext cx="5362467" cy="46485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9659" name="Rectangle 11"/>
          <p:cNvSpPr>
            <a:spLocks noChangeArrowheads="1"/>
          </p:cNvSpPr>
          <p:nvPr/>
        </p:nvSpPr>
        <p:spPr bwMode="auto">
          <a:xfrm>
            <a:off x="3340538" y="3941379"/>
            <a:ext cx="5329238" cy="493987"/>
          </a:xfrm>
          <a:prstGeom prst="rect">
            <a:avLst/>
          </a:prstGeom>
          <a:noFill/>
          <a:ln w="9525">
            <a:solidFill>
              <a:srgbClr val="3333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DAE9BCF-8DA5-4300-A545-59BC69122664}" type="slidenum">
              <a:rPr lang="tr-TR" smtClean="0"/>
              <a:pPr/>
              <a:t>13</a:t>
            </a:fld>
            <a:endParaRPr lang="tr-T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48" y="1754659"/>
            <a:ext cx="8936203" cy="494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9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title"/>
          </p:nvPr>
        </p:nvSpPr>
        <p:spPr>
          <a:xfrm>
            <a:off x="604344" y="294290"/>
            <a:ext cx="8229600" cy="861848"/>
          </a:xfrm>
        </p:spPr>
        <p:txBody>
          <a:bodyPr/>
          <a:lstStyle/>
          <a:p>
            <a:r>
              <a:rPr lang="tr-TR" dirty="0"/>
              <a:t>Mixture of Experts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CC56D2D-2C6F-4913-8C04-F72D6C77BB47}" type="slidenum">
              <a:rPr lang="tr-TR"/>
              <a:pPr/>
              <a:t>14</a:t>
            </a:fld>
            <a:endParaRPr lang="tr-T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04" y="1729946"/>
            <a:ext cx="7763674" cy="50522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Mixture of Experts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DAE9BCF-8DA5-4300-A545-59BC69122664}" type="slidenum">
              <a:rPr lang="tr-TR" smtClean="0"/>
              <a:pPr/>
              <a:t>15</a:t>
            </a:fld>
            <a:endParaRPr lang="tr-T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17319"/>
            <a:ext cx="9144000" cy="242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55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tr-TR" sz="2000" i="0" dirty="0"/>
              <a:t>CHAPTER </a:t>
            </a:r>
            <a:r>
              <a:rPr lang="tr-TR" sz="2000" i="0" dirty="0" smtClean="0"/>
              <a:t>17:</a:t>
            </a:r>
            <a:r>
              <a:rPr lang="tr-TR" sz="2800" dirty="0" smtClean="0"/>
              <a:t> </a:t>
            </a:r>
            <a:r>
              <a:rPr lang="tr-TR" sz="2800" dirty="0"/>
              <a:t/>
            </a:r>
            <a:br>
              <a:rPr lang="tr-TR" sz="2800" dirty="0"/>
            </a:br>
            <a:r>
              <a:rPr lang="tr-TR" dirty="0" smtClean="0"/>
              <a:t>Combining Multiple Learners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Rationale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42B22D65-957B-47A6-9644-8225360B7EC1}" type="slidenum">
              <a:rPr lang="tr-TR"/>
              <a:pPr/>
              <a:t>3</a:t>
            </a:fld>
            <a:endParaRPr lang="tr-TR"/>
          </a:p>
        </p:txBody>
      </p:sp>
      <p:sp>
        <p:nvSpPr>
          <p:cNvPr id="53043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981200"/>
            <a:ext cx="8229600" cy="4256088"/>
          </a:xfrm>
        </p:spPr>
        <p:txBody>
          <a:bodyPr>
            <a:normAutofit fontScale="92500" lnSpcReduction="20000"/>
          </a:bodyPr>
          <a:lstStyle/>
          <a:p>
            <a:r>
              <a:rPr lang="tr-TR" dirty="0">
                <a:solidFill>
                  <a:schemeClr val="tx2"/>
                </a:solidFill>
                <a:latin typeface="+mj-lt"/>
              </a:rPr>
              <a:t>No Free Lunch </a:t>
            </a:r>
            <a:r>
              <a:rPr lang="tr-TR" dirty="0" smtClean="0">
                <a:solidFill>
                  <a:schemeClr val="tx2"/>
                </a:solidFill>
                <a:latin typeface="+mj-lt"/>
              </a:rPr>
              <a:t>Theorem: </a:t>
            </a:r>
            <a:r>
              <a:rPr lang="tr-TR" dirty="0">
                <a:solidFill>
                  <a:schemeClr val="tx2"/>
                </a:solidFill>
                <a:latin typeface="+mj-lt"/>
              </a:rPr>
              <a:t>There is no algorithm that is always the most accurate</a:t>
            </a:r>
          </a:p>
          <a:p>
            <a:r>
              <a:rPr lang="tr-TR" dirty="0">
                <a:solidFill>
                  <a:schemeClr val="tx2"/>
                </a:solidFill>
                <a:latin typeface="+mj-lt"/>
              </a:rPr>
              <a:t>Generate a group of base-learners which when combined has higher accuracy</a:t>
            </a:r>
          </a:p>
          <a:p>
            <a:r>
              <a:rPr lang="tr-TR" dirty="0">
                <a:solidFill>
                  <a:schemeClr val="tx2"/>
                </a:solidFill>
                <a:latin typeface="+mj-lt"/>
              </a:rPr>
              <a:t>Different learners use different</a:t>
            </a:r>
          </a:p>
          <a:p>
            <a:pPr lvl="1"/>
            <a:r>
              <a:rPr lang="tr-TR" sz="2400" dirty="0">
                <a:solidFill>
                  <a:schemeClr val="tx2"/>
                </a:solidFill>
                <a:latin typeface="+mj-lt"/>
              </a:rPr>
              <a:t>Algorithms</a:t>
            </a:r>
          </a:p>
          <a:p>
            <a:pPr lvl="1"/>
            <a:r>
              <a:rPr lang="tr-TR" sz="2400" dirty="0">
                <a:solidFill>
                  <a:schemeClr val="tx2"/>
                </a:solidFill>
                <a:latin typeface="+mj-lt"/>
              </a:rPr>
              <a:t>Hyperparameters</a:t>
            </a:r>
          </a:p>
          <a:p>
            <a:pPr lvl="1"/>
            <a:r>
              <a:rPr lang="tr-TR" sz="2400" dirty="0">
                <a:solidFill>
                  <a:schemeClr val="tx2"/>
                </a:solidFill>
                <a:latin typeface="+mj-lt"/>
              </a:rPr>
              <a:t>Representations </a:t>
            </a:r>
            <a:r>
              <a:rPr lang="tr-TR" sz="2400" dirty="0" smtClean="0">
                <a:solidFill>
                  <a:schemeClr val="tx2"/>
                </a:solidFill>
                <a:latin typeface="+mj-lt"/>
              </a:rPr>
              <a:t>/Modalities/</a:t>
            </a:r>
            <a:r>
              <a:rPr lang="tr-TR" dirty="0" smtClean="0">
                <a:solidFill>
                  <a:schemeClr val="tx2"/>
                </a:solidFill>
                <a:latin typeface="+mj-lt"/>
              </a:rPr>
              <a:t>Views</a:t>
            </a:r>
            <a:endParaRPr lang="tr-TR" sz="2400" dirty="0">
              <a:solidFill>
                <a:schemeClr val="tx2"/>
              </a:solidFill>
              <a:latin typeface="+mj-lt"/>
            </a:endParaRPr>
          </a:p>
          <a:p>
            <a:pPr lvl="1"/>
            <a:r>
              <a:rPr lang="tr-TR" sz="2400" dirty="0">
                <a:solidFill>
                  <a:schemeClr val="tx2"/>
                </a:solidFill>
                <a:latin typeface="+mj-lt"/>
              </a:rPr>
              <a:t>Training sets</a:t>
            </a:r>
          </a:p>
          <a:p>
            <a:pPr lvl="1"/>
            <a:r>
              <a:rPr lang="tr-TR" sz="2400" dirty="0" smtClean="0">
                <a:solidFill>
                  <a:schemeClr val="tx2"/>
                </a:solidFill>
                <a:latin typeface="+mj-lt"/>
              </a:rPr>
              <a:t>Subproblems</a:t>
            </a:r>
          </a:p>
          <a:p>
            <a:r>
              <a:rPr lang="tr-TR" sz="2600" dirty="0" smtClean="0">
                <a:solidFill>
                  <a:schemeClr val="tx2"/>
                </a:solidFill>
                <a:latin typeface="+mj-lt"/>
              </a:rPr>
              <a:t>Diversity vs accuracy</a:t>
            </a:r>
            <a:endParaRPr lang="tr-TR" sz="2600" dirty="0">
              <a:solidFill>
                <a:schemeClr val="tx2"/>
              </a:solidFill>
              <a:latin typeface="+mj-lt"/>
            </a:endParaRPr>
          </a:p>
          <a:p>
            <a:pPr>
              <a:buFont typeface="Wingdings" pitchFamily="2" charset="2"/>
              <a:buNone/>
            </a:pPr>
            <a:endParaRPr lang="tr-T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DAE9BCF-8DA5-4300-A545-59BC69122664}" type="slidenum">
              <a:rPr lang="tr-TR" smtClean="0"/>
              <a:pPr/>
              <a:t>4</a:t>
            </a:fld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smtClean="0"/>
              <a:t>Differ </a:t>
            </a:r>
            <a:r>
              <a:rPr lang="en-US" dirty="0"/>
              <a:t>in training strategy, and combination method</a:t>
            </a:r>
          </a:p>
          <a:p>
            <a:pPr lvl="1"/>
            <a:r>
              <a:rPr lang="en-US" dirty="0" smtClean="0"/>
              <a:t>Parallel </a:t>
            </a:r>
            <a:r>
              <a:rPr lang="en-US" dirty="0"/>
              <a:t>training with </a:t>
            </a:r>
            <a:r>
              <a:rPr lang="en-US" dirty="0" smtClean="0"/>
              <a:t>different </a:t>
            </a:r>
            <a:r>
              <a:rPr lang="en-US" dirty="0"/>
              <a:t>training sets</a:t>
            </a:r>
          </a:p>
          <a:p>
            <a:pPr lvl="2"/>
            <a:r>
              <a:rPr lang="en-US" dirty="0" smtClean="0"/>
              <a:t>Bagging </a:t>
            </a:r>
            <a:r>
              <a:rPr lang="en-US" dirty="0"/>
              <a:t>(bootstrap aggregation) { train separate models </a:t>
            </a:r>
            <a:r>
              <a:rPr lang="en-US" dirty="0" smtClean="0"/>
              <a:t>on overlapping </a:t>
            </a:r>
            <a:r>
              <a:rPr lang="en-US" dirty="0"/>
              <a:t>training sets, average their predictions</a:t>
            </a:r>
          </a:p>
          <a:p>
            <a:pPr lvl="1"/>
            <a:r>
              <a:rPr lang="en-US" dirty="0" smtClean="0"/>
              <a:t>Sequential </a:t>
            </a:r>
            <a:r>
              <a:rPr lang="en-US" dirty="0"/>
              <a:t>training, iteratively re-weighting training examples </a:t>
            </a:r>
            <a:r>
              <a:rPr lang="en-US" dirty="0" smtClean="0"/>
              <a:t>so current </a:t>
            </a:r>
            <a:r>
              <a:rPr lang="en-US" dirty="0"/>
              <a:t>classier focuses on hard examples: boosting</a:t>
            </a:r>
          </a:p>
          <a:p>
            <a:pPr lvl="1"/>
            <a:r>
              <a:rPr lang="en-US" dirty="0" smtClean="0"/>
              <a:t>Parallel </a:t>
            </a:r>
            <a:r>
              <a:rPr lang="en-US" dirty="0"/>
              <a:t>training with objective encouraging division of labor: </a:t>
            </a:r>
            <a:r>
              <a:rPr lang="en-US" dirty="0" smtClean="0"/>
              <a:t>mixture of </a:t>
            </a:r>
            <a:r>
              <a:rPr lang="en-US" dirty="0"/>
              <a:t>experts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416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Variance-bias trade-off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DAE9BCF-8DA5-4300-A545-59BC69122664}" type="slidenum">
              <a:rPr lang="tr-TR" smtClean="0"/>
              <a:pPr/>
              <a:t>5</a:t>
            </a:fld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 Minimize two sets of errors:</a:t>
            </a:r>
          </a:p>
          <a:p>
            <a:pPr lvl="1"/>
            <a:r>
              <a:rPr lang="en-US" dirty="0" smtClean="0"/>
              <a:t>Variance </a:t>
            </a:r>
            <a:r>
              <a:rPr lang="en-US" dirty="0"/>
              <a:t>: error from sensitivity to small </a:t>
            </a:r>
            <a:r>
              <a:rPr lang="en-US" dirty="0" smtClean="0"/>
              <a:t>fluctuations </a:t>
            </a:r>
            <a:r>
              <a:rPr lang="en-US" dirty="0"/>
              <a:t>in the training set</a:t>
            </a:r>
          </a:p>
          <a:p>
            <a:pPr lvl="1"/>
            <a:r>
              <a:rPr lang="en-US" dirty="0" smtClean="0"/>
              <a:t>Bias </a:t>
            </a:r>
            <a:r>
              <a:rPr lang="en-US" dirty="0"/>
              <a:t>: erroneous assumptions in the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941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ensemble?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DAE9BCF-8DA5-4300-A545-59BC69122664}" type="slidenum">
              <a:rPr lang="tr-TR" smtClean="0"/>
              <a:pPr/>
              <a:t>6</a:t>
            </a:fld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Variance reduction : if the training sets are completely independent, </a:t>
            </a:r>
            <a:r>
              <a:rPr lang="en-US" dirty="0" smtClean="0"/>
              <a:t>it will </a:t>
            </a:r>
            <a:r>
              <a:rPr lang="en-US" dirty="0"/>
              <a:t>always help to average an ensemble because this will </a:t>
            </a:r>
            <a:r>
              <a:rPr lang="en-US" dirty="0" smtClean="0"/>
              <a:t>reduce variance </a:t>
            </a:r>
            <a:r>
              <a:rPr lang="en-US" dirty="0"/>
              <a:t>without </a:t>
            </a:r>
            <a:r>
              <a:rPr lang="en-US" dirty="0" smtClean="0"/>
              <a:t>affecting </a:t>
            </a:r>
            <a:r>
              <a:rPr lang="en-US" dirty="0"/>
              <a:t>bias (e.g., bagging)</a:t>
            </a:r>
          </a:p>
          <a:p>
            <a:pPr lvl="1"/>
            <a:r>
              <a:rPr lang="en-US" dirty="0" smtClean="0"/>
              <a:t>reduce </a:t>
            </a:r>
            <a:r>
              <a:rPr lang="en-US" dirty="0"/>
              <a:t>sensitivity to individual data points</a:t>
            </a:r>
          </a:p>
          <a:p>
            <a:r>
              <a:rPr lang="en-US" dirty="0" smtClean="0"/>
              <a:t>Bias </a:t>
            </a:r>
            <a:r>
              <a:rPr lang="en-US" dirty="0"/>
              <a:t>reduction : for simple models, average of models has much </a:t>
            </a:r>
            <a:r>
              <a:rPr lang="en-US" dirty="0" smtClean="0"/>
              <a:t>greater capacity </a:t>
            </a:r>
            <a:r>
              <a:rPr lang="en-US" dirty="0"/>
              <a:t>than single model (e.g., </a:t>
            </a:r>
            <a:r>
              <a:rPr lang="en-US" dirty="0" err="1"/>
              <a:t>hyperplane</a:t>
            </a:r>
            <a:r>
              <a:rPr lang="en-US" dirty="0"/>
              <a:t> </a:t>
            </a:r>
            <a:r>
              <a:rPr lang="en-US" dirty="0" smtClean="0"/>
              <a:t>classifiers</a:t>
            </a:r>
            <a:r>
              <a:rPr lang="en-US" dirty="0"/>
              <a:t>, </a:t>
            </a:r>
            <a:r>
              <a:rPr lang="en-US" dirty="0" smtClean="0"/>
              <a:t>Gaussian densities</a:t>
            </a:r>
            <a:r>
              <a:rPr lang="en-US" dirty="0"/>
              <a:t>).</a:t>
            </a:r>
          </a:p>
          <a:p>
            <a:pPr lvl="1"/>
            <a:r>
              <a:rPr lang="en-US" dirty="0" smtClean="0"/>
              <a:t>Averaging </a:t>
            </a:r>
            <a:r>
              <a:rPr lang="en-US" dirty="0"/>
              <a:t>models can reduce bias substantially by increasing </a:t>
            </a:r>
            <a:r>
              <a:rPr lang="en-US" dirty="0" smtClean="0"/>
              <a:t>capacity, and </a:t>
            </a:r>
            <a:r>
              <a:rPr lang="en-US" dirty="0"/>
              <a:t>control variance by </a:t>
            </a:r>
            <a:r>
              <a:rPr lang="en-US" dirty="0" smtClean="0"/>
              <a:t>fitting </a:t>
            </a:r>
            <a:r>
              <a:rPr lang="en-US" dirty="0"/>
              <a:t>one component at a time (e.g., boosting)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305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461" name="Rectangle 5"/>
          <p:cNvSpPr>
            <a:spLocks noGrp="1" noChangeArrowheads="1"/>
          </p:cNvSpPr>
          <p:nvPr>
            <p:ph type="title"/>
          </p:nvPr>
        </p:nvSpPr>
        <p:spPr>
          <a:xfrm>
            <a:off x="630620" y="268014"/>
            <a:ext cx="8119241" cy="898634"/>
          </a:xfrm>
        </p:spPr>
        <p:txBody>
          <a:bodyPr/>
          <a:lstStyle/>
          <a:p>
            <a:r>
              <a:rPr lang="tr-TR" dirty="0"/>
              <a:t>Voting</a:t>
            </a:r>
          </a:p>
        </p:txBody>
      </p:sp>
      <p:sp>
        <p:nvSpPr>
          <p:cNvPr id="531462" name="Rectangle 6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tr-TR" sz="2000" dirty="0">
                <a:solidFill>
                  <a:schemeClr val="tx2"/>
                </a:solidFill>
                <a:latin typeface="+mj-lt"/>
              </a:rPr>
              <a:t>Linear combination</a:t>
            </a:r>
          </a:p>
          <a:p>
            <a:endParaRPr lang="tr-TR" sz="2000" dirty="0">
              <a:solidFill>
                <a:schemeClr val="tx2"/>
              </a:solidFill>
              <a:latin typeface="+mj-lt"/>
            </a:endParaRPr>
          </a:p>
          <a:p>
            <a:endParaRPr lang="tr-TR" sz="2000" dirty="0">
              <a:solidFill>
                <a:schemeClr val="tx2"/>
              </a:solidFill>
              <a:latin typeface="+mj-lt"/>
            </a:endParaRPr>
          </a:p>
          <a:p>
            <a:endParaRPr lang="tr-TR" sz="2000" dirty="0">
              <a:solidFill>
                <a:schemeClr val="tx2"/>
              </a:solidFill>
              <a:latin typeface="+mj-lt"/>
            </a:endParaRPr>
          </a:p>
          <a:p>
            <a:endParaRPr lang="tr-TR" sz="2000" dirty="0">
              <a:solidFill>
                <a:schemeClr val="tx2"/>
              </a:solidFill>
              <a:latin typeface="+mj-lt"/>
            </a:endParaRPr>
          </a:p>
          <a:p>
            <a:endParaRPr lang="tr-TR" sz="2000" dirty="0">
              <a:solidFill>
                <a:schemeClr val="tx2"/>
              </a:solidFill>
              <a:latin typeface="+mj-lt"/>
            </a:endParaRPr>
          </a:p>
          <a:p>
            <a:r>
              <a:rPr lang="tr-TR" sz="2000" dirty="0">
                <a:solidFill>
                  <a:schemeClr val="tx2"/>
                </a:solidFill>
                <a:latin typeface="+mj-lt"/>
              </a:rPr>
              <a:t>Classification</a:t>
            </a:r>
          </a:p>
        </p:txBody>
      </p:sp>
      <p:graphicFrame>
        <p:nvGraphicFramePr>
          <p:cNvPr id="531470" name="Object 1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103313" y="4772025"/>
          <a:ext cx="1633537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480" name="Equation" r:id="rId3" imgW="787320" imgH="444240" progId="Equation.3">
                  <p:embed/>
                </p:oleObj>
              </mc:Choice>
              <mc:Fallback>
                <p:oleObj name="Equation" r:id="rId3" imgW="787320" imgH="44424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3313" y="4772025"/>
                        <a:ext cx="1633537" cy="922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1472" name="Object 16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163638" y="2400300"/>
          <a:ext cx="2552700" cy="180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1481" name="Equation" r:id="rId5" imgW="1295280" imgH="914400" progId="Equation.3">
                  <p:embed/>
                </p:oleObj>
              </mc:Choice>
              <mc:Fallback>
                <p:oleObj name="Equation" r:id="rId5" imgW="1295280" imgH="914400" progId="Equation.3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3638" y="2400300"/>
                        <a:ext cx="2552700" cy="1801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F8616F6-572F-4025-BFE7-097400631EEE}" type="slidenum">
              <a:rPr lang="tr-TR"/>
              <a:pPr/>
              <a:t>7</a:t>
            </a:fld>
            <a:endParaRPr lang="tr-TR"/>
          </a:p>
        </p:txBody>
      </p:sp>
      <p:pic>
        <p:nvPicPr>
          <p:cNvPr id="531469" name="Picture 13" descr="Comb-vote_col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20026" y="1767764"/>
            <a:ext cx="4295775" cy="44640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Fixed Combination Rules</a:t>
            </a:r>
            <a:endParaRPr lang="tr-T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DAE9BCF-8DA5-4300-A545-59BC69122664}" type="slidenum">
              <a:rPr lang="tr-TR" smtClean="0"/>
              <a:pPr/>
              <a:t>8</a:t>
            </a:fld>
            <a:endParaRPr lang="tr-TR"/>
          </a:p>
        </p:txBody>
      </p:sp>
      <p:pic>
        <p:nvPicPr>
          <p:cNvPr id="560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6082" y="2026998"/>
            <a:ext cx="5295900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01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62488" y="3426260"/>
            <a:ext cx="3476625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Bagging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E23D61A-C925-4361-8415-C75013F51D2B}" type="slidenum">
              <a:rPr lang="tr-TR"/>
              <a:pPr/>
              <a:t>9</a:t>
            </a:fld>
            <a:endParaRPr lang="tr-TR"/>
          </a:p>
        </p:txBody>
      </p:sp>
      <p:sp>
        <p:nvSpPr>
          <p:cNvPr id="53862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tr-TR" dirty="0">
                <a:solidFill>
                  <a:schemeClr val="tx2"/>
                </a:solidFill>
                <a:latin typeface="+mj-lt"/>
              </a:rPr>
              <a:t>Use bootstrapping to generate </a:t>
            </a:r>
            <a:r>
              <a:rPr lang="tr-TR" i="1" dirty="0">
                <a:solidFill>
                  <a:schemeClr val="tx2"/>
                </a:solidFill>
                <a:latin typeface="+mj-lt"/>
              </a:rPr>
              <a:t>L</a:t>
            </a:r>
            <a:r>
              <a:rPr lang="tr-TR" dirty="0">
                <a:solidFill>
                  <a:schemeClr val="tx2"/>
                </a:solidFill>
                <a:latin typeface="+mj-lt"/>
              </a:rPr>
              <a:t> training sets and train one base-learner with each (Breiman, 1996)</a:t>
            </a:r>
          </a:p>
          <a:p>
            <a:r>
              <a:rPr lang="tr-TR" dirty="0">
                <a:solidFill>
                  <a:schemeClr val="tx2"/>
                </a:solidFill>
                <a:latin typeface="+mj-lt"/>
              </a:rPr>
              <a:t>Use voting (Average or median with regression)</a:t>
            </a:r>
          </a:p>
          <a:p>
            <a:r>
              <a:rPr lang="tr-TR" dirty="0">
                <a:solidFill>
                  <a:schemeClr val="tx2"/>
                </a:solidFill>
                <a:latin typeface="+mj-lt"/>
              </a:rPr>
              <a:t>Unstable algorithms profit from bagging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edian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5207</TotalTime>
  <Words>325</Words>
  <Application>Microsoft Macintosh PowerPoint</Application>
  <PresentationFormat>On-screen Show (4:3)</PresentationFormat>
  <Paragraphs>67</Paragraphs>
  <Slides>15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Calibri</vt:lpstr>
      <vt:lpstr>Palatino Linotype</vt:lpstr>
      <vt:lpstr>Tw Cen MT</vt:lpstr>
      <vt:lpstr>Wingdings</vt:lpstr>
      <vt:lpstr>Wingdings 2</vt:lpstr>
      <vt:lpstr>Arial</vt:lpstr>
      <vt:lpstr>Median</vt:lpstr>
      <vt:lpstr>Equation</vt:lpstr>
      <vt:lpstr>INTRODUCTION  TO  Machine  Learning 3rd Edition</vt:lpstr>
      <vt:lpstr>CHAPTER 17:  Combining Multiple Learners</vt:lpstr>
      <vt:lpstr>Rationale</vt:lpstr>
      <vt:lpstr>Ensembles</vt:lpstr>
      <vt:lpstr>Variance-bias trade-off</vt:lpstr>
      <vt:lpstr>Why ensemble?</vt:lpstr>
      <vt:lpstr>Voting</vt:lpstr>
      <vt:lpstr>Fixed Combination Rules</vt:lpstr>
      <vt:lpstr>Bagging </vt:lpstr>
      <vt:lpstr>Bagging</vt:lpstr>
      <vt:lpstr>AdaBoost</vt:lpstr>
      <vt:lpstr>AdaBoost</vt:lpstr>
      <vt:lpstr>PowerPoint Presentation</vt:lpstr>
      <vt:lpstr>Mixture of Experts</vt:lpstr>
      <vt:lpstr>Mixture of Experts</vt:lpstr>
    </vt:vector>
  </TitlesOfParts>
  <Company>BOGAZICI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</dc:title>
  <dc:creator>ethem</dc:creator>
  <cp:lastModifiedBy>Microsoft Office User</cp:lastModifiedBy>
  <cp:revision>282</cp:revision>
  <dcterms:created xsi:type="dcterms:W3CDTF">2005-01-24T14:46:28Z</dcterms:created>
  <dcterms:modified xsi:type="dcterms:W3CDTF">2016-11-23T20:57:34Z</dcterms:modified>
</cp:coreProperties>
</file>